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5"/>
  </p:sldMasterIdLst>
  <p:sldIdLst>
    <p:sldId id="256" r:id="rId6"/>
    <p:sldId id="2145706385" r:id="rId7"/>
    <p:sldId id="2145706404" r:id="rId8"/>
    <p:sldId id="214570638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8F55E1-5EB8-4589-85D6-F4CD2895B1AA}" v="7" dt="2022-08-01T20:53:01.6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6D67B-531B-7CAF-E60F-831497CB2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25BC66-BDB2-27E4-AA4B-821FF1EB1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CCDD4-C181-42CE-983A-A5952193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EDE53-2A01-0DBE-FC38-992EC7D56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4C7CF-E75C-9325-FCB1-3CAD214C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54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4DA3-D03A-C329-4D61-E7366C32B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A535A-E439-6ACC-51C1-B6CECF502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1986F-ADE9-75C1-0450-9F64FDC3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34A5-2366-E356-7876-F2E8985D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AFCE95-669D-6F45-9618-7158A007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A8ED2D-9FE7-3533-0F18-ACDD23CC02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F76E35-7CED-1B2A-CDC5-3A90738B0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40D01-2B2A-0421-EFE5-CE18F35BC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CC26E-42EC-FE17-4EC7-7CAA6F805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07022-AA8D-7C14-0D73-C3AA0327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5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DFEB2-BD27-C684-206F-81FD8A6FA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1E74D-B151-6BD6-B925-B46BC9068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82813-1E05-5A50-8D13-617D8659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77D26-7E4F-43A6-25A6-2B28906F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7808D-6223-866E-F653-F1B9AD227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4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5D54A-25A5-A179-250F-B4580E3D8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61D3F-8E6C-C996-8FF7-8FF891878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D2FF7-746B-1104-125F-FE9CCD201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50DD6-0B4C-2C0A-75BE-9B9B54DF1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95BA83-D19F-1C17-AF6D-EB91FE2DF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83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B8B9-CEEE-00EE-8DB3-220FDB3F2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8AEED-3782-C066-A9CB-A6F68BFA94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270E6-963C-3A2D-7A8A-5BD3DE992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B253E-B3E4-39F2-E8A6-CC78099DF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410A3-0B4B-D97D-9A8E-044CD41EF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11EAE5-1FB5-631A-994D-D740E019B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776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9CE1D-9C72-4506-339E-6621E9D7E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F91C7-6B6E-FFD7-423C-8741C28C6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1F9E5-0B62-7B0D-A800-78908CBB6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C39E9C-F109-953C-7BEF-1B554F277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0A980-D03B-AD83-E885-1D24D8188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0AE7DF-9716-6ADD-AA60-C4A7DB21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47751E-BBBE-8632-1195-449718B9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6BE59F-11CA-B7AE-05DD-C0D76FEB4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35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AE82F-F2E7-1198-E5B0-AC879DDAD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E91158-5686-A52F-FCC1-84308CE5F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1784FF-8622-7397-8A39-CE68E135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56233-E6C1-843A-7E68-CDF21470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65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567A92-2F9B-BFE2-15B1-65A1E6D71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4A32C-7E63-CDA6-E8D8-0DFAF508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732C9-AC2C-5EB7-63F3-0F23557B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4DC5-55BB-F280-0C8C-D994EE203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FCAA1-89A1-7A06-6133-CBC3EE87B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977A8-FD33-E15C-0706-970EFFCB8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2B9C0-2837-FF3C-0ED4-40EAE880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17E46-EE13-2CD5-CB6C-2DE6A8D16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F313AD-8734-44F4-3767-939029BC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15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00304-C57E-EA74-195B-828E0F79B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DB76DC-C76C-3970-980D-2C183ED50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14091-2A9D-9A96-02EE-0FC3EA3E93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4A309-6609-9DC1-7AA2-EC1880EB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1DCC6-E894-A28C-F344-3CDC3536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50B66-C674-ED19-8485-D27CE751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97A2B8-024D-317E-06E4-1CC050AA3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97C6D-5D07-A750-B005-3064EB437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BB532-9EE9-58C4-B7E1-C1031CFC60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90F55-1200-42D0-A149-51DF0045A3EE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0331B-6705-3746-9BC2-C026A37BD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3724F-181E-803E-7921-E104B95B4D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B385-319A-45C3-8048-0624E598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5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visor.mn.gov/laws/2021/1/Session+Law/Chapter/14/#laws.7.3.0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revenue.state.mn.us/local-homeless-prevention-aid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ch.mn.gov/local-homeless-prevention-aid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AC01B-EE2B-873F-DB82-F96C9CF224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Local Homeless Prevention Aid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043F-9D22-1C7A-EA80-A7630439D4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80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A7F60-D418-4D1A-848D-D122B263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Homeless Prevention Aid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E189C-72BF-4A03-AF32-CD921D4186C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Aid to county governments distributed by Minnesota Department of Revenue</a:t>
            </a:r>
          </a:p>
          <a:p>
            <a:r>
              <a:rPr lang="en-US" sz="1600" dirty="0"/>
              <a:t>Amount per county calculated based on: </a:t>
            </a:r>
          </a:p>
          <a:p>
            <a:pPr lvl="1"/>
            <a:r>
              <a:rPr lang="en-US" sz="1600" dirty="0"/>
              <a:t>Share of state population</a:t>
            </a:r>
          </a:p>
          <a:p>
            <a:pPr lvl="1"/>
            <a:r>
              <a:rPr lang="en-US" sz="1600" dirty="0"/>
              <a:t>Rate of student homelessness</a:t>
            </a:r>
          </a:p>
          <a:p>
            <a:pPr lvl="1"/>
            <a:r>
              <a:rPr lang="en-US" sz="1600" dirty="0"/>
              <a:t>Minimum of $5,000 per county</a:t>
            </a:r>
          </a:p>
          <a:p>
            <a:r>
              <a:rPr lang="en-US" sz="1600" dirty="0"/>
              <a:t>$20 million per year, paid in two installments</a:t>
            </a:r>
          </a:p>
          <a:p>
            <a:pPr lvl="1"/>
            <a:r>
              <a:rPr lang="en-US" sz="1600" dirty="0"/>
              <a:t>Initial county allocations will be determined by August 1, 2022. </a:t>
            </a:r>
          </a:p>
          <a:p>
            <a:pPr lvl="1"/>
            <a:r>
              <a:rPr lang="en-US" sz="1600" dirty="0"/>
              <a:t>First installment ($10 million total) in July 2023. Second installment in December 2023.</a:t>
            </a:r>
          </a:p>
          <a:p>
            <a:pPr lvl="1"/>
            <a:r>
              <a:rPr lang="en-US" sz="1600" dirty="0"/>
              <a:t>Final payment in December 2028, unless extended by the Legislature.</a:t>
            </a:r>
          </a:p>
          <a:p>
            <a:pPr lvl="1"/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FE2389-8C2E-4992-AE7D-A7EB39E509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Legislative intent and justification based on Homework Starts with Home.</a:t>
            </a:r>
          </a:p>
          <a:p>
            <a:r>
              <a:rPr lang="en-US" sz="1600" dirty="0"/>
              <a:t>Legislative purpose is “to help local governments ensure no child is homeless within a local jurisdiction by keeping families from losing housing and helping those experiencing homelessness find housing.”</a:t>
            </a:r>
          </a:p>
          <a:p>
            <a:r>
              <a:rPr lang="en-US" sz="1600" dirty="0"/>
              <a:t>Funds can go to a wide variety of new or existing projects or programs.</a:t>
            </a:r>
          </a:p>
          <a:p>
            <a:r>
              <a:rPr lang="en-US" sz="1600" dirty="0"/>
              <a:t>Counties must report on use of funds.</a:t>
            </a:r>
          </a:p>
          <a:p>
            <a:r>
              <a:rPr lang="en-US" sz="1600" dirty="0"/>
              <a:t>Significant local discretion in use of funds.</a:t>
            </a:r>
          </a:p>
          <a:p>
            <a:r>
              <a:rPr lang="en-US" sz="1600" dirty="0"/>
              <a:t>Full legislative details: </a:t>
            </a:r>
            <a:r>
              <a:rPr lang="en-US" sz="1600" i="1" dirty="0"/>
              <a:t>Minnesota Session Laws 2021, 1</a:t>
            </a:r>
            <a:r>
              <a:rPr lang="en-US" sz="1600" i="1" baseline="30000" dirty="0"/>
              <a:t>st</a:t>
            </a:r>
            <a:r>
              <a:rPr lang="en-US" sz="1600" i="1" dirty="0"/>
              <a:t> Special Session, Chapter 14, Article 7, Section 3. </a:t>
            </a:r>
            <a:r>
              <a:rPr lang="en-US" sz="1600" dirty="0">
                <a:hlinkClick r:id="rId2"/>
              </a:rPr>
              <a:t>https://www.revisor.mn.gov/laws/2021/1/Session+Law/</a:t>
            </a:r>
            <a:br>
              <a:rPr lang="en-US" sz="1600" dirty="0">
                <a:hlinkClick r:id="rId2"/>
              </a:rPr>
            </a:br>
            <a:r>
              <a:rPr lang="en-US" sz="1600" dirty="0">
                <a:hlinkClick r:id="rId2"/>
              </a:rPr>
              <a:t>Chapter/14/#laws.7.3.0</a:t>
            </a:r>
            <a:r>
              <a:rPr lang="en-US" sz="1600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34EDE-5033-454A-ABE7-885AFFF58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E9BC-9F36-4FC7-A460-C38FC003107A}" type="datetime1">
              <a:rPr lang="en-US" smtClean="0"/>
              <a:t>8/2/2022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C716E7-DAFC-43BE-AED4-367BCC474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4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74D0B-61C4-4C28-8B25-BAFCC4F66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this mean for each county?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07D15-2BDF-46E0-8E86-01E0D1982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6685722" cy="4351338"/>
          </a:xfrm>
        </p:spPr>
        <p:txBody>
          <a:bodyPr>
            <a:normAutofit/>
          </a:bodyPr>
          <a:lstStyle/>
          <a:p>
            <a:r>
              <a:rPr lang="en-US" dirty="0"/>
              <a:t>County allocations published by the Minnesota Department of Revenue using formula defined in statute, based on data from the Minnesota Department of Education.</a:t>
            </a:r>
          </a:p>
          <a:p>
            <a:endParaRPr lang="en-US" dirty="0"/>
          </a:p>
          <a:p>
            <a:r>
              <a:rPr lang="en-US" dirty="0"/>
              <a:t>2023 Certification presenting 2023 funding levels by county available here: </a:t>
            </a:r>
            <a:r>
              <a:rPr lang="en-US" dirty="0">
                <a:hlinkClick r:id="rId2"/>
              </a:rPr>
              <a:t>https://www.revenue.state.mn.us/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local-homeless-prevention-aid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68C96-6129-4829-8BB2-CDFAA9F58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C2B3-247E-46DA-BB5E-7B5B602E9731}" type="datetime1">
              <a:rPr lang="en-US" smtClean="0"/>
              <a:t>8/2/2022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921029-DA89-41C2-9B31-86CC886D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3</a:t>
            </a:fld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11EF41B-DE3D-DA57-956A-E379A40348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918559" y="1825625"/>
            <a:ext cx="3358656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485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2546F-A7BA-450B-A072-0462743D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activities and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AC51D-AD96-4554-B41C-AC355F5B934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Funded activities may be administered by a county, a group of contiguous counties jointly acting together, a city, a group of contiguous cities jointly acting together, a Tribe, a group of Tribes, or a community-based nonprofit organization.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Additional resources </a:t>
            </a:r>
            <a:r>
              <a:rPr lang="en-US"/>
              <a:t>and design considerations </a:t>
            </a:r>
            <a:r>
              <a:rPr lang="en-US" dirty="0"/>
              <a:t>that communities implementing Local Homeless Prevention Aid may wish to consider are provided here: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https://mich.mn.gov/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local-homeless-prevention-aid</a:t>
            </a:r>
            <a:r>
              <a:rPr lang="en-US" dirty="0"/>
              <a:t>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C318CE8-148F-72EE-0558-2CF0A2262B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Funded activities must include plans for:</a:t>
            </a:r>
          </a:p>
          <a:p>
            <a:r>
              <a:rPr lang="en-US" dirty="0"/>
              <a:t>Targeting homeless or at-risk families with PreK – 12 children</a:t>
            </a:r>
          </a:p>
          <a:p>
            <a:r>
              <a:rPr lang="en-US" dirty="0"/>
              <a:t>Targeting unaccompanied youth in need of an alternative residential setting</a:t>
            </a:r>
          </a:p>
          <a:p>
            <a:r>
              <a:rPr lang="en-US" dirty="0"/>
              <a:t>Connecting families with the social services necessary to maintain the families' stability in their homes</a:t>
            </a:r>
          </a:p>
          <a:p>
            <a:r>
              <a:rPr lang="en-US" dirty="0"/>
              <a:t>Providing one or more of the following:</a:t>
            </a:r>
          </a:p>
          <a:p>
            <a:pPr lvl="1"/>
            <a:r>
              <a:rPr lang="en-US" dirty="0"/>
              <a:t>Rental assistance</a:t>
            </a:r>
          </a:p>
          <a:p>
            <a:pPr lvl="1"/>
            <a:r>
              <a:rPr lang="en-US" dirty="0"/>
              <a:t>Support and case management services to improve housing stability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9A724-6302-429E-91A8-DF3A6DB2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EFD7-F253-44FE-9EB8-76D7E66C820F}" type="datetime1">
              <a:rPr lang="en-US" smtClean="0"/>
              <a:t>8/2/2022</a:t>
            </a:fld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334380-97FD-4858-8DEC-910A86938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1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d847275-e543-44c8-805a-b09db5df639c">6RTANC7T27C3-333863046-25</_dlc_DocId>
    <_dlc_DocIdUrl xmlns="2d847275-e543-44c8-805a-b09db5df639c">
      <Url>https://mn365.sharepoint.com/sites/MDVA-Collaboration/StateBenefitsDivision/MICH/_layouts/15/DocIdRedir.aspx?ID=6RTANC7T27C3-333863046-25</Url>
      <Description>6RTANC7T27C3-333863046-25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DC7868BAE18E4CAC5B950D33B28B24" ma:contentTypeVersion="91" ma:contentTypeDescription="Create a new document." ma:contentTypeScope="" ma:versionID="641d2f4e62d2beb3f22c0526666f78ff">
  <xsd:schema xmlns:xsd="http://www.w3.org/2001/XMLSchema" xmlns:xs="http://www.w3.org/2001/XMLSchema" xmlns:p="http://schemas.microsoft.com/office/2006/metadata/properties" xmlns:ns2="2d847275-e543-44c8-805a-b09db5df639c" xmlns:ns3="8a3fa6d2-2c71-430a-a422-70c15c1316b6" targetNamespace="http://schemas.microsoft.com/office/2006/metadata/properties" ma:root="true" ma:fieldsID="21154e98e58432ffc7a4f62d0b7b023a" ns2:_="" ns3:_="">
    <xsd:import namespace="2d847275-e543-44c8-805a-b09db5df639c"/>
    <xsd:import namespace="8a3fa6d2-2c71-430a-a422-70c15c1316b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47275-e543-44c8-805a-b09db5df639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fa6d2-2c71-430a-a422-70c15c1316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0F68DB2-DBB3-4A85-AB24-443ED67B3D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589DA9-DE4D-4717-9FC7-753448A6204B}">
  <ds:schemaRefs>
    <ds:schemaRef ds:uri="http://schemas.microsoft.com/office/2006/metadata/properties"/>
    <ds:schemaRef ds:uri="http://schemas.microsoft.com/office/infopath/2007/PartnerControls"/>
    <ds:schemaRef ds:uri="2d847275-e543-44c8-805a-b09db5df639c"/>
  </ds:schemaRefs>
</ds:datastoreItem>
</file>

<file path=customXml/itemProps3.xml><?xml version="1.0" encoding="utf-8"?>
<ds:datastoreItem xmlns:ds="http://schemas.openxmlformats.org/officeDocument/2006/customXml" ds:itemID="{E0023677-3D9F-472F-A425-909A5FDC1E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47275-e543-44c8-805a-b09db5df639c"/>
    <ds:schemaRef ds:uri="8a3fa6d2-2c71-430a-a422-70c15c1316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210F0625-D9B1-49FC-985C-49B9A42CE162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Local Homeless Prevention Aid</vt:lpstr>
      <vt:lpstr>Local Homeless Prevention Aid</vt:lpstr>
      <vt:lpstr>How much does this mean for each county?</vt:lpstr>
      <vt:lpstr>Potential activities and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Homeless Prevention Aid</dc:title>
  <dc:creator/>
  <cp:lastModifiedBy/>
  <cp:revision>2</cp:revision>
  <dcterms:created xsi:type="dcterms:W3CDTF">2022-08-01T20:53:01Z</dcterms:created>
  <dcterms:modified xsi:type="dcterms:W3CDTF">2022-08-02T13:17:29Z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0x010100ABDC7868BAE18E4CAC5B950D33B28B24</vt:lpwstr>
  </property>
  <property fmtid="{D5CDD505-2E9C-101B-9397-08002B2CF9AE}" pid="3" name="_dlc_DocIdItemGuid">
    <vt:lpwstr>dae5ceae-9c23-42dc-bbbe-5220b0999af7</vt:lpwstr>
  </property>
</Properties>
</file>